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60" r:id="rId5"/>
    <p:sldId id="271" r:id="rId6"/>
    <p:sldId id="261" r:id="rId7"/>
    <p:sldId id="273" r:id="rId8"/>
    <p:sldId id="274" r:id="rId9"/>
    <p:sldId id="283" r:id="rId10"/>
    <p:sldId id="265" r:id="rId11"/>
    <p:sldId id="284" r:id="rId12"/>
    <p:sldId id="267" r:id="rId13"/>
    <p:sldId id="275" r:id="rId14"/>
    <p:sldId id="276" r:id="rId15"/>
    <p:sldId id="277" r:id="rId16"/>
    <p:sldId id="278" r:id="rId17"/>
    <p:sldId id="279" r:id="rId18"/>
    <p:sldId id="27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94777DD-52B1-4CB1-A706-FAAB901319C4}">
          <p14:sldIdLst>
            <p14:sldId id="256"/>
            <p14:sldId id="257"/>
            <p14:sldId id="282"/>
            <p14:sldId id="260"/>
            <p14:sldId id="271"/>
            <p14:sldId id="261"/>
            <p14:sldId id="273"/>
            <p14:sldId id="274"/>
            <p14:sldId id="283"/>
            <p14:sldId id="265"/>
            <p14:sldId id="284"/>
          </p14:sldIdLst>
        </p14:section>
        <p14:section name="Раздел без заголовка" id="{F69E282B-80A3-4110-8426-B2A1399A5A6E}">
          <p14:sldIdLst>
            <p14:sldId id="267"/>
            <p14:sldId id="275"/>
            <p14:sldId id="276"/>
            <p14:sldId id="277"/>
            <p14:sldId id="278"/>
            <p14:sldId id="279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9" autoAdjust="0"/>
    <p:restoredTop sz="86355" autoAdjust="0"/>
  </p:normalViewPr>
  <p:slideViewPr>
    <p:cSldViewPr>
      <p:cViewPr varScale="1">
        <p:scale>
          <a:sx n="60" d="100"/>
          <a:sy n="60" d="100"/>
        </p:scale>
        <p:origin x="-142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63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603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301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98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995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23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451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3516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022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355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27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175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DB21F-BA7F-4177-A467-CBF61EC52183}" type="datetimeFigureOut">
              <a:rPr lang="ru-RU" smtClean="0"/>
              <a:t>15.10.2023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7137B-0F32-43FF-97B8-68E2A500D9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97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ама\шаблоны\шаблоны\1320963237-1641826-shutterstock_35752309-_www.hqtexture.c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223838"/>
            <a:ext cx="10021888" cy="730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16632"/>
            <a:ext cx="6696744" cy="3672408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Bef>
                <a:spcPts val="750"/>
              </a:spcBef>
              <a:spcAft>
                <a:spcPts val="2250"/>
              </a:spcAft>
            </a:pPr>
            <a: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prstClr val="black"/>
                </a:solidFill>
                <a:latin typeface="Times New Roman"/>
                <a:ea typeface="Times New Roman"/>
                <a:cs typeface="Calibri"/>
              </a:rPr>
              <a:t>Муниципальное  </a:t>
            </a:r>
            <a:r>
              <a:rPr lang="ru-RU" sz="1800" b="1" dirty="0">
                <a:solidFill>
                  <a:prstClr val="black"/>
                </a:solidFill>
                <a:latin typeface="Times New Roman"/>
                <a:ea typeface="Times New Roman"/>
                <a:cs typeface="Calibri"/>
              </a:rPr>
              <a:t>бюджетное дошкольное образовательное учреждение</a:t>
            </a:r>
            <a:r>
              <a:rPr lang="ru-RU" sz="18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800" dirty="0">
                <a:solidFill>
                  <a:prstClr val="black"/>
                </a:solidFill>
                <a:ea typeface="Calibri"/>
                <a:cs typeface="Times New Roman"/>
              </a:rPr>
            </a:br>
            <a:r>
              <a:rPr lang="ru-RU" sz="1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</a:t>
            </a:r>
            <a:r>
              <a:rPr lang="ru-RU" sz="1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Рябинушка</a:t>
            </a:r>
            <a:r>
              <a:rPr lang="ru-RU" sz="4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kern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Педагогический </a:t>
            </a:r>
            <a:r>
              <a:rPr lang="ru-RU" sz="3100" b="1" kern="1800" dirty="0">
                <a:latin typeface="Times New Roman" pitchFamily="18" charset="0"/>
                <a:ea typeface="Times New Roman"/>
                <a:cs typeface="Times New Roman" pitchFamily="18" charset="0"/>
              </a:rPr>
              <a:t>проект по экологическому воспитанию детей средней </a:t>
            </a:r>
            <a:r>
              <a:rPr lang="ru-RU" sz="3100" b="1" kern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группы</a:t>
            </a:r>
            <a:br>
              <a:rPr lang="ru-RU" sz="3100" b="1" kern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100" b="1" kern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600" b="1" kern="1800" dirty="0">
                <a:latin typeface="Times New Roman" pitchFamily="18" charset="0"/>
                <a:ea typeface="Times New Roman"/>
                <a:cs typeface="Times New Roman" pitchFamily="18" charset="0"/>
              </a:rPr>
              <a:t>«Береги планету, обращайся с </a:t>
            </a:r>
            <a:r>
              <a:rPr lang="ru-RU" sz="3600" b="1" kern="1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мусором правильно!»</a:t>
            </a:r>
            <a:r>
              <a:rPr lang="ru-RU" sz="1600" dirty="0" smtClean="0">
                <a:ea typeface="Calibri"/>
                <a:cs typeface="Times New Roman"/>
              </a:rPr>
              <a:t/>
            </a:r>
            <a:br>
              <a:rPr lang="ru-RU" sz="1600" dirty="0" smtClean="0"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3688" y="4149080"/>
            <a:ext cx="6008712" cy="1872208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 первой квалификационной категории Новикова Н.Н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24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6480720"/>
          </a:xfrm>
        </p:spPr>
        <p:txBody>
          <a:bodyPr>
            <a:norm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1800" dirty="0">
                <a:ea typeface="Calibri"/>
                <a:cs typeface="Times New Roman"/>
              </a:rPr>
              <a:t/>
            </a:r>
            <a:br>
              <a:rPr lang="ru-RU" sz="1800" dirty="0">
                <a:ea typeface="Calibri"/>
                <a:cs typeface="Times New Roman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79512" y="260648"/>
            <a:ext cx="8964488" cy="640871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397675"/>
            <a:ext cx="7560840" cy="3198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228600">
              <a:lnSpc>
                <a:spcPct val="115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Тип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</a:t>
            </a: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: информационно – исследовательский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228600">
              <a:lnSpc>
                <a:spcPct val="115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Сроки реализации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</a:t>
            </a: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: июнь-август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lvl="0" indent="228600">
              <a:lnSpc>
                <a:spcPct val="115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Участники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</a:t>
            </a: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: дети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средней группы</a:t>
            </a: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воспитатель</a:t>
            </a:r>
            <a:r>
              <a:rPr lang="ru-RU" sz="28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родители 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воспитанников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51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424936" cy="1944216"/>
          </a:xfrm>
        </p:spPr>
        <p:txBody>
          <a:bodyPr>
            <a:norm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3600" b="1" u="sng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Актуальность </a:t>
            </a:r>
            <a:r>
              <a:rPr lang="ru-RU" sz="3600" b="1" u="sng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проекта</a:t>
            </a: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r>
              <a:rPr lang="ru-RU" sz="1800" dirty="0">
                <a:ea typeface="Calibri"/>
                <a:cs typeface="Times New Roman"/>
              </a:rPr>
              <a:t/>
            </a:r>
            <a:br>
              <a:rPr lang="ru-RU" sz="1800" dirty="0">
                <a:ea typeface="Calibri"/>
                <a:cs typeface="Times New Roman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3568" y="980728"/>
            <a:ext cx="7344816" cy="381642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Одна из проблем, с которой сталкивается каждый из нас- это мусор. Брошенные на улице банки, бутылки, отходы вокруг переполненных контейнеров, свалки в местах отдыха, к сожалению, неотъемлемая часть нашего окружения. Твёрдые бытовые отходы(ТБО)- один из важнейших загрязнителей природы. Каждый гражданин ежегодно «производит» 300кг. твёрдых отходов: бумага, стекло, пластмасса, ткань. Нас заинтересовала данная </a:t>
            </a:r>
            <a:r>
              <a:rPr lang="ru-RU" sz="2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тема.  </a:t>
            </a:r>
            <a:endParaRPr lang="ru-RU" sz="2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2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476672"/>
            <a:ext cx="8424936" cy="6120680"/>
          </a:xfrm>
        </p:spPr>
        <p:txBody>
          <a:bodyPr>
            <a:normAutofit fontScale="90000"/>
          </a:bodyPr>
          <a:lstStyle/>
          <a:p>
            <a:pPr indent="228600" algn="l">
              <a:lnSpc>
                <a:spcPct val="115000"/>
              </a:lnSpc>
              <a:spcAft>
                <a:spcPts val="0"/>
              </a:spcAft>
            </a:pPr>
            <a:r>
              <a:rPr lang="ru-RU" sz="27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7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Цель</a:t>
            </a:r>
            <a:r>
              <a:rPr lang="ru-RU" sz="27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проекта </a:t>
            </a: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Формирование у детей представлений о разнообразных видах деятельности по защите природы. Учить детей правильно обращаться с мусором.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7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Задачи проекта :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— расширить знания детей о видах отходов и их последствиях на природу;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— формировать представления о целесообразности вторичного использования бытовых и хозяйственных отходов;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— Вызвать интерес к исследовательской деятельности, выявить опытным путём, в течение какого времени разлагаются определенные отходы, совершенствовать умение делать выводы;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— учить выражать свое мнение к поступкам людей с позиции общепринятых норм и адекватно воспринимать оценку своего поведения;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— Учить детей сортировать предметы, раскладывая их в определённые контейнеры используя дидактические игры;</a:t>
            </a:r>
            <a: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— Создание </a:t>
            </a:r>
            <a:r>
              <a:rPr lang="ru-RU" sz="22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театральных героев </a:t>
            </a: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из бросового материала </a:t>
            </a:r>
            <a:r>
              <a:rPr lang="ru-RU" sz="2200" b="1" i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«Подари вторую жизнь»</a:t>
            </a:r>
            <a:r>
              <a:rPr lang="ru-RU" sz="22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с привлечением родителей.</a:t>
            </a:r>
            <a:r>
              <a:rPr lang="ru-RU" sz="1800" dirty="0">
                <a:ea typeface="Calibri"/>
                <a:cs typeface="Times New Roman"/>
              </a:rPr>
              <a:t/>
            </a:r>
            <a:br>
              <a:rPr lang="ru-RU" sz="1800" dirty="0">
                <a:ea typeface="Calibri"/>
                <a:cs typeface="Times New Roman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 flipV="1">
            <a:off x="457200" y="6858000"/>
            <a:ext cx="8229600" cy="315416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95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4176464"/>
          </a:xfrm>
        </p:spPr>
        <p:txBody>
          <a:bodyPr>
            <a:norm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Привлечение 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родителей к </a:t>
            </a: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участию в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экологическом воспитании 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детей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путём участия в акциях, субботниках;</a:t>
            </a:r>
            <a: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Повышение 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уровня знаний у 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детей об экологии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 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мусоре и влиянии неправильного обращения с мусором на природу</a:t>
            </a: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1800" dirty="0">
                <a:ea typeface="Calibri"/>
                <a:cs typeface="Times New Roman"/>
              </a:rPr>
              <a:t/>
            </a:r>
            <a:br>
              <a:rPr lang="ru-RU" sz="1800" dirty="0">
                <a:ea typeface="Calibri"/>
                <a:cs typeface="Times New Roman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6525344"/>
            <a:ext cx="8229600" cy="216024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10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268760"/>
            <a:ext cx="8712968" cy="3852428"/>
          </a:xfrm>
        </p:spPr>
        <p:txBody>
          <a:bodyPr>
            <a:normAutofit fontScale="90000"/>
          </a:bodyPr>
          <a:lstStyle/>
          <a:p>
            <a:pPr indent="228600" algn="l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100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Подготовительный </a:t>
            </a:r>
            <a:r>
              <a:rPr lang="ru-RU" sz="31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этап.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Сбор и ознакомление с литературными источниками по теме.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Составление и оформление дидактических материалов в соответствии с планом проекта.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 Опрос родителей «Как я обращаюсь с мусором». 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4. Создание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памятки 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для родителей «Советы по обращению с отходами дома» 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5. Привлечение родителей и детей к работе над проектом – предложить родителям изготовить с детьми экспонаты из бросового материала для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театрального уголка; 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участие в  экологической акции «Сдайте батарейку».</a:t>
            </a:r>
            <a:r>
              <a:rPr lang="ru-RU" sz="1400" dirty="0">
                <a:ea typeface="Calibri"/>
                <a:cs typeface="Times New Roman"/>
              </a:rPr>
              <a:t/>
            </a:r>
            <a:br>
              <a:rPr lang="ru-RU" sz="1400" dirty="0">
                <a:ea typeface="Calibri"/>
                <a:cs typeface="Times New Roman"/>
              </a:rPr>
            </a:br>
            <a:r>
              <a:rPr lang="ru-RU" sz="1800" dirty="0">
                <a:ea typeface="Calibri"/>
                <a:cs typeface="Times New Roman"/>
              </a:rPr>
              <a:t/>
            </a:r>
            <a:br>
              <a:rPr lang="ru-RU" sz="1800" dirty="0">
                <a:ea typeface="Calibri"/>
                <a:cs typeface="Times New Roman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7029400"/>
            <a:ext cx="8229600" cy="576064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213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5616624"/>
          </a:xfrm>
        </p:spPr>
        <p:txBody>
          <a:bodyPr>
            <a:normAutofit/>
          </a:bodyPr>
          <a:lstStyle/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1800" dirty="0" smtClean="0">
                <a:ea typeface="Calibri"/>
                <a:cs typeface="Times New Roman"/>
              </a:rPr>
              <a:t/>
            </a:r>
            <a:br>
              <a:rPr lang="ru-RU" sz="1800" dirty="0" smtClean="0">
                <a:ea typeface="Calibri"/>
                <a:cs typeface="Times New Roman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6858000"/>
            <a:ext cx="8229600" cy="531440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0"/>
            <a:ext cx="8352928" cy="5613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Основной этап.</a:t>
            </a: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Игра – викторина «Мы с природой дружим – мусор нам не нужен»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Акция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«Сдайте батарейку!»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 Просмотр обучающего видео: мультфильм «</a:t>
            </a:r>
            <a:r>
              <a:rPr lang="ru-RU" sz="2000" b="1" dirty="0" err="1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Фиксики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- переработка мусора», сказка «</a:t>
            </a:r>
            <a:r>
              <a:rPr lang="ru-RU" sz="2000" b="1" dirty="0" err="1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Эколята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и золотая рыбка»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4. Беседа «Куда и как необходимо выбрасывать мусор?»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5. Занятие с детьми - поделка из бросового материала «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Пчелка».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6.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Наблюдение за трудом  дворника , помощь «Соберем мусор на участке»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7. Экспериментальная деятельность «Мусор в земле». </a:t>
            </a:r>
            <a:endParaRPr lang="ru-RU" sz="2000" b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8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Ознакомление детей с </a:t>
            </a:r>
            <a:r>
              <a:rPr lang="ru-RU" sz="2000" b="1" dirty="0" err="1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лэпбуком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«Берегите природу».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9. Дидактическая игра с ситуативным разговором по поведению человека в природе «Хорошо – плохо». 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10. Дидактическая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игра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«Сортируем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мусор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правильно»</a:t>
            </a:r>
            <a:endParaRPr lang="ru-RU" sz="2000" b="1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indent="228600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11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Чтение художественной литературы</a:t>
            </a:r>
            <a:endParaRPr lang="ru-RU" sz="20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35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84976" cy="3888432"/>
          </a:xfrm>
        </p:spPr>
        <p:txBody>
          <a:bodyPr>
            <a:normAutofit/>
          </a:bodyPr>
          <a:lstStyle/>
          <a:p>
            <a:pPr indent="228600" algn="l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ea typeface="Calibri"/>
                <a:cs typeface="Times New Roman"/>
              </a:rPr>
              <a:t/>
            </a:r>
            <a:br>
              <a:rPr lang="ru-RU" sz="2400" dirty="0" smtClean="0">
                <a:ea typeface="Calibri"/>
                <a:cs typeface="Times New Roman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Презентация проекта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«Берегите природу, обращайтесь с мусором правильно».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6858000"/>
            <a:ext cx="8229600" cy="531440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836712"/>
            <a:ext cx="5688632" cy="483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Заключительный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этап</a:t>
            </a:r>
            <a:endParaRPr lang="ru-RU" sz="24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73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9512" y="404664"/>
            <a:ext cx="8352928" cy="1944216"/>
          </a:xfrm>
        </p:spPr>
        <p:txBody>
          <a:bodyPr>
            <a:normAutofit/>
          </a:bodyPr>
          <a:lstStyle/>
          <a:p>
            <a:pPr indent="228600" algn="l"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ea typeface="Calibri"/>
                <a:cs typeface="Times New Roman"/>
              </a:rPr>
              <a:t/>
            </a:r>
            <a:br>
              <a:rPr lang="ru-RU" sz="2400" dirty="0" smtClean="0">
                <a:ea typeface="Calibri"/>
                <a:cs typeface="Times New Roman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570" y="6858000"/>
            <a:ext cx="398859" cy="531813"/>
          </a:xfrm>
        </p:spPr>
      </p:pic>
      <p:sp>
        <p:nvSpPr>
          <p:cNvPr id="2" name="Прямоугольник 1"/>
          <p:cNvSpPr/>
          <p:nvPr/>
        </p:nvSpPr>
        <p:spPr>
          <a:xfrm>
            <a:off x="971600" y="836712"/>
            <a:ext cx="7632848" cy="6552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200" b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Реализация проекта</a:t>
            </a: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Акция «Сдайте батарейку»</a:t>
            </a: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3200" b="1" dirty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3200" b="1" dirty="0" smtClean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3200" b="1" dirty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3200" b="1" dirty="0" smtClean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3200" b="1" dirty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indent="228600" algn="ctr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endParaRPr lang="ru-RU" sz="3200" b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800"/>
          <a:stretch/>
        </p:blipFill>
        <p:spPr>
          <a:xfrm>
            <a:off x="467544" y="2195467"/>
            <a:ext cx="1926624" cy="32849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1"/>
          <a:stretch/>
        </p:blipFill>
        <p:spPr>
          <a:xfrm>
            <a:off x="2987824" y="2361015"/>
            <a:ext cx="2706474" cy="297815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90" b="2528"/>
          <a:stretch/>
        </p:blipFill>
        <p:spPr>
          <a:xfrm>
            <a:off x="6225541" y="2181090"/>
            <a:ext cx="2142348" cy="333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7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323528" y="0"/>
            <a:ext cx="8587328" cy="90872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95" y="620688"/>
            <a:ext cx="89033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Просмотр обучающего видео</a:t>
            </a:r>
            <a:r>
              <a:rPr lang="ru-RU" sz="28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 «Берегите природу» от мусора, мультфильм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«</a:t>
            </a:r>
            <a:r>
              <a:rPr lang="ru-RU" sz="2800" b="1" dirty="0" err="1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Фиксики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-переработка</a:t>
            </a:r>
            <a:r>
              <a:rPr lang="ru-RU" sz="28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мусора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87" y="2708920"/>
            <a:ext cx="3883166" cy="24070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06"/>
          <a:stretch/>
        </p:blipFill>
        <p:spPr>
          <a:xfrm>
            <a:off x="4704144" y="2708920"/>
            <a:ext cx="4206712" cy="240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7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3"/>
          <p:cNvSpPr txBox="1">
            <a:spLocks/>
          </p:cNvSpPr>
          <p:nvPr/>
        </p:nvSpPr>
        <p:spPr>
          <a:xfrm>
            <a:off x="323528" y="0"/>
            <a:ext cx="8587328" cy="90872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95" y="620688"/>
            <a:ext cx="89033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619672" y="454360"/>
            <a:ext cx="6768752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Продуктивная деятельность 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детьми </a:t>
            </a:r>
          </a:p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Поделка </a:t>
            </a:r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из бросового материала </a:t>
            </a:r>
            <a:endParaRPr lang="ru-RU" sz="2000" b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Пчелка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0" r="8263" b="6667"/>
          <a:stretch/>
        </p:blipFill>
        <p:spPr>
          <a:xfrm>
            <a:off x="2332483" y="1535553"/>
            <a:ext cx="3879134" cy="25397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078" y="3655565"/>
            <a:ext cx="3515883" cy="26369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4368" r="37758"/>
          <a:stretch/>
        </p:blipFill>
        <p:spPr>
          <a:xfrm>
            <a:off x="539552" y="3432181"/>
            <a:ext cx="2461014" cy="30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9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07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692697"/>
            <a:ext cx="777686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>
              <a:lnSpc>
                <a:spcPct val="115000"/>
              </a:lnSpc>
            </a:pP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Наблюдение за трудом  дворника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за мусоровозом, трудовая деятельность «Соберем 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мусор на участке» 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16832"/>
            <a:ext cx="3026934" cy="22702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10101" r="20172" b="22529"/>
          <a:stretch/>
        </p:blipFill>
        <p:spPr>
          <a:xfrm>
            <a:off x="4345632" y="1638341"/>
            <a:ext cx="4186808" cy="28271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492578"/>
            <a:ext cx="2952328" cy="319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38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07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836712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Экспериментальная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деятельность</a:t>
            </a:r>
          </a:p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«Мусор в земле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 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9"/>
          <a:stretch/>
        </p:blipFill>
        <p:spPr>
          <a:xfrm>
            <a:off x="538326" y="2420888"/>
            <a:ext cx="4379979" cy="290430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699" y="2472255"/>
            <a:ext cx="3803915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34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07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764704"/>
            <a:ext cx="7992888" cy="960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Ознакомление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детей с </a:t>
            </a:r>
            <a:r>
              <a:rPr lang="ru-RU" sz="2400" b="1" dirty="0" err="1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лэпбуком</a:t>
            </a:r>
            <a:endParaRPr lang="ru-RU" sz="2400" b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/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«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Берегите природу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sz="2000" b="1" dirty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</a:t>
            </a:r>
          </a:p>
          <a:p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Дидактическая игра </a:t>
            </a:r>
          </a:p>
          <a:p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            </a:t>
            </a:r>
          </a:p>
          <a:p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«Хорошо –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плохо»</a:t>
            </a:r>
            <a:endParaRPr lang="ru-RU" sz="24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</a:t>
            </a:r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11111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581" y="1916832"/>
            <a:ext cx="4512501" cy="33843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681210"/>
            <a:ext cx="3648405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2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07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620689"/>
            <a:ext cx="5832648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>
              <a:lnSpc>
                <a:spcPct val="115000"/>
              </a:lnSpc>
            </a:pP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Дидактическая игра «Сортируем 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мусор правильно</a:t>
            </a: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»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" t="20000" r="20435"/>
          <a:stretch/>
        </p:blipFill>
        <p:spPr>
          <a:xfrm>
            <a:off x="3923928" y="2045803"/>
            <a:ext cx="4949516" cy="3744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045803"/>
            <a:ext cx="280831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8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-8807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476673"/>
            <a:ext cx="6246440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>
              <a:lnSpc>
                <a:spcPct val="115000"/>
              </a:lnSpc>
            </a:pPr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Чтение художественной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литературы </a:t>
            </a:r>
          </a:p>
          <a:p>
            <a:pPr lvl="0" indent="228600">
              <a:lnSpc>
                <a:spcPct val="115000"/>
              </a:lnSpc>
            </a:pPr>
            <a:endParaRPr lang="ru-RU" sz="2400" b="1" dirty="0">
              <a:solidFill>
                <a:srgbClr val="11111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indent="228600">
              <a:lnSpc>
                <a:spcPct val="115000"/>
              </a:lnSpc>
            </a:pP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                                   </a:t>
            </a:r>
            <a:r>
              <a:rPr lang="ru-RU" sz="2000" b="1" dirty="0" smtClean="0">
                <a:solidFill>
                  <a:srgbClr val="11111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Экологические сказки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1955144"/>
            <a:ext cx="3789344" cy="284200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24" y="1843200"/>
            <a:ext cx="3891747" cy="3746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93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20" y="-31531"/>
            <a:ext cx="9334554" cy="698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06846" y="261258"/>
            <a:ext cx="44511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«Подари вторую жизнь»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18"/>
          <a:stretch/>
        </p:blipFill>
        <p:spPr>
          <a:xfrm>
            <a:off x="5580112" y="1418897"/>
            <a:ext cx="2881204" cy="33806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37" y="1718382"/>
            <a:ext cx="4108220" cy="3081165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4799547"/>
            <a:ext cx="4020862" cy="933709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Театр на пластиковых стаканах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« Кот и лиса»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5580112" y="5013176"/>
            <a:ext cx="2881204" cy="792088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Домик для пчел»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06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ама\шаблоны\шаблоны\20777-1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" y="0"/>
            <a:ext cx="91365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1628799"/>
            <a:ext cx="79208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ходе проекта у детей появился интерес к узнаванию природы, проблеме загрязнения окружающей среды, навыкам наблюдения.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Очень важно было то , что неотъемлемой частью проекта стали родители. Благодаря их  энтузиазму  воплотилось то, что мы часто обсуждали с детьми: как же помочь природе? Что можно сделать из мусорных отходов, из того, что нам больше не нужно и не пригодится в жизни?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Наш проект- это звонок для каждого. Говорят, что чисто не там, где убирают, а там, где не мусорят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2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276</Words>
  <Application>Microsoft Office PowerPoint</Application>
  <PresentationFormat>Экран (4:3)</PresentationFormat>
  <Paragraphs>83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    Муниципальное  бюджетное дошкольное образовательное учреждение детский сад Рябинушка  Педагогический проект по экологическому воспитанию детей средней группы  «Береги планету, обращайся с мусором правильно!»                     </vt:lpstr>
      <vt:lpstr> </vt:lpstr>
      <vt:lpstr>Актуальность проекта: </vt:lpstr>
      <vt:lpstr> Цель проекта : Формирование у детей представлений о разнообразных видах деятельности по защите природы. Учить детей правильно обращаться с мусором. Задачи проекта : — расширить знания детей о видах отходов и их последствиях на природу; — формировать представления о целесообразности вторичного использования бытовых и хозяйственных отходов; — Вызвать интерес к исследовательской деятельности, выявить опытным путём, в течение какого времени разлагаются определенные отходы, совершенствовать умение делать выводы; — учить выражать свое мнение к поступкам людей с позиции общепринятых норм и адекватно воспринимать оценку своего поведения; — Учить детей сортировать предметы, раскладывая их в определённые контейнеры используя дидактические игры; — Создание театральных героев из бросового материала «Подари вторую жизнь» с привлечением родителей.   </vt:lpstr>
      <vt:lpstr>          Ожидаемые результаты:   Привлечение родителей к участию в экологическом воспитании детей путём участия в акциях, субботниках; Повышение уровня знаний у детей об экологии, мусоре и влиянии неправильного обращения с мусором на природу. </vt:lpstr>
      <vt:lpstr>                    Подготовительный этап. 1. Сбор и ознакомление с литературными источниками по теме. 2. Составление и оформление дидактических материалов в соответствии с планом проекта. 3. Опрос родителей «Как я обращаюсь с мусором».  4. Создание памятки для родителей «Советы по обращению с отходами дома»  5. Привлечение родителей и детей к работе над проектом – предложить родителям изготовить с детьми экспонаты из бросового материала для театрального уголка; участие в  экологической акции «Сдайте батарейку».  </vt:lpstr>
      <vt:lpstr> </vt:lpstr>
      <vt:lpstr> Презентация проекта «Берегите природу, обращайтесь с мусором правильно». 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Театр на пластиковых стаканах                 « Кот и лиса»</vt:lpstr>
      <vt:lpstr>Вывод: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     «Береги планету эту,             ведь другой          на свете нету!»</dc:title>
  <dc:creator>Ольга</dc:creator>
  <cp:lastModifiedBy>admin</cp:lastModifiedBy>
  <cp:revision>60</cp:revision>
  <dcterms:created xsi:type="dcterms:W3CDTF">2016-11-03T02:55:31Z</dcterms:created>
  <dcterms:modified xsi:type="dcterms:W3CDTF">2023-10-15T13:51:40Z</dcterms:modified>
</cp:coreProperties>
</file>